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16"/>
  </p:notesMasterIdLst>
  <p:sldIdLst>
    <p:sldId id="256" r:id="rId2"/>
    <p:sldId id="260" r:id="rId3"/>
    <p:sldId id="257" r:id="rId4"/>
    <p:sldId id="271" r:id="rId5"/>
    <p:sldId id="270" r:id="rId6"/>
    <p:sldId id="272" r:id="rId7"/>
    <p:sldId id="261" r:id="rId8"/>
    <p:sldId id="262" r:id="rId9"/>
    <p:sldId id="263" r:id="rId10"/>
    <p:sldId id="264" r:id="rId11"/>
    <p:sldId id="265" r:id="rId12"/>
    <p:sldId id="269" r:id="rId13"/>
    <p:sldId id="273" r:id="rId14"/>
    <p:sldId id="268" r:id="rId15"/>
  </p:sldIdLst>
  <p:sldSz cx="9144000" cy="6858000" type="screen4x3"/>
  <p:notesSz cx="6797675" cy="9926638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E4FF"/>
    <a:srgbClr val="99CCFF"/>
    <a:srgbClr val="F9FB9F"/>
    <a:srgbClr val="FCFDCB"/>
    <a:srgbClr val="F0F5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501" autoAdjust="0"/>
    <p:restoredTop sz="94610" autoAdjust="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fld id="{E4241569-76F4-4D3E-91D5-F9D0383CC141}" type="datetimeFigureOut">
              <a:rPr lang="sl-SI"/>
              <a:pPr>
                <a:defRPr/>
              </a:pPr>
              <a:t>27.1.2015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noProof="0" smtClean="0"/>
              <a:t>Kliknite, če želite urediti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fld id="{42257675-C0F3-42E2-B2D5-4E379C3FE83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Ograda stranske slik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Ograda opomb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smtClean="0"/>
          </a:p>
        </p:txBody>
      </p:sp>
      <p:sp>
        <p:nvSpPr>
          <p:cNvPr id="1638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FF73F-0C04-493A-922B-6E4CF292816D}" type="slidenum">
              <a:rPr lang="sl-SI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l-SI" smtClean="0"/>
              <a:t>Kliknite, če želite urediti slog podnaslova matrice</a:t>
            </a:r>
            <a:endParaRPr lang="en-US"/>
          </a:p>
        </p:txBody>
      </p:sp>
      <p:sp>
        <p:nvSpPr>
          <p:cNvPr id="4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858F4-BB74-4540-B29F-85C6F1C37083}" type="datetimeFigureOut">
              <a:rPr lang="sl-SI"/>
              <a:pPr>
                <a:defRPr/>
              </a:pPr>
              <a:t>27.1.2015</a:t>
            </a:fld>
            <a:endParaRPr lang="sl-SI"/>
          </a:p>
        </p:txBody>
      </p:sp>
      <p:sp>
        <p:nvSpPr>
          <p:cNvPr id="5" name="Ograda no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3BB34-C2D9-4256-89B2-8A2D737EB75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D7080-F732-4BDD-8AF5-4663035557D8}" type="datetimeFigureOut">
              <a:rPr lang="sl-SI"/>
              <a:pPr>
                <a:defRPr/>
              </a:pPr>
              <a:t>27.1.2015</a:t>
            </a:fld>
            <a:endParaRPr lang="sl-SI"/>
          </a:p>
        </p:txBody>
      </p:sp>
      <p:sp>
        <p:nvSpPr>
          <p:cNvPr id="5" name="Ograda no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73595-4788-4867-A0EF-E1BC1259DA9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415E3-E2DC-4D83-9D8A-2BC9CF132BBB}" type="datetimeFigureOut">
              <a:rPr lang="sl-SI"/>
              <a:pPr>
                <a:defRPr/>
              </a:pPr>
              <a:t>27.1.2015</a:t>
            </a:fld>
            <a:endParaRPr lang="sl-SI"/>
          </a:p>
        </p:txBody>
      </p:sp>
      <p:sp>
        <p:nvSpPr>
          <p:cNvPr id="5" name="Ograda no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A7CC3-BA94-4C9D-BABF-9CEECAF6FD7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A6581-E20E-473B-98F7-F4639B949108}" type="datetimeFigureOut">
              <a:rPr lang="sl-SI"/>
              <a:pPr>
                <a:defRPr/>
              </a:pPr>
              <a:t>27.1.2015</a:t>
            </a:fld>
            <a:endParaRPr lang="sl-SI"/>
          </a:p>
        </p:txBody>
      </p:sp>
      <p:sp>
        <p:nvSpPr>
          <p:cNvPr id="5" name="Ograda no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5F827-E36F-4467-A199-F4096F214F8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A764E-E1F0-4474-A319-9CD84BBFFC40}" type="datetimeFigureOut">
              <a:rPr lang="sl-SI"/>
              <a:pPr>
                <a:defRPr/>
              </a:pPr>
              <a:t>27.1.2015</a:t>
            </a:fld>
            <a:endParaRPr lang="sl-SI"/>
          </a:p>
        </p:txBody>
      </p:sp>
      <p:sp>
        <p:nvSpPr>
          <p:cNvPr id="5" name="Ograda no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9700-1BB5-429C-A3CC-6105C140955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14EB0-3FC5-4723-A671-F1BF7FB6F5C8}" type="datetimeFigureOut">
              <a:rPr lang="sl-SI"/>
              <a:pPr>
                <a:defRPr/>
              </a:pPr>
              <a:t>27.1.2015</a:t>
            </a:fld>
            <a:endParaRPr lang="sl-SI"/>
          </a:p>
        </p:txBody>
      </p:sp>
      <p:sp>
        <p:nvSpPr>
          <p:cNvPr id="6" name="Ograda no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AFF5-59F1-4A39-A454-0C588D2A579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56C22-45B3-4E30-A6EB-6F279EDC05A3}" type="datetimeFigureOut">
              <a:rPr lang="sl-SI"/>
              <a:pPr>
                <a:defRPr/>
              </a:pPr>
              <a:t>27.1.2015</a:t>
            </a:fld>
            <a:endParaRPr lang="sl-SI"/>
          </a:p>
        </p:txBody>
      </p:sp>
      <p:sp>
        <p:nvSpPr>
          <p:cNvPr id="8" name="Ograda no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E511E-26D6-49FE-9893-7F49BB597CA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ABF93-449D-458F-B42A-D72D578AD314}" type="datetimeFigureOut">
              <a:rPr lang="sl-SI"/>
              <a:pPr>
                <a:defRPr/>
              </a:pPr>
              <a:t>27.1.2015</a:t>
            </a:fld>
            <a:endParaRPr lang="sl-SI"/>
          </a:p>
        </p:txBody>
      </p:sp>
      <p:sp>
        <p:nvSpPr>
          <p:cNvPr id="4" name="Ograda no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349AA-5F4E-45D5-88BA-C70238CE932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A6231-CD66-4AA0-9ACD-6FEBBD5F4F8D}" type="datetimeFigureOut">
              <a:rPr lang="sl-SI"/>
              <a:pPr>
                <a:defRPr/>
              </a:pPr>
              <a:t>27.1.2015</a:t>
            </a:fld>
            <a:endParaRPr lang="sl-SI"/>
          </a:p>
        </p:txBody>
      </p:sp>
      <p:sp>
        <p:nvSpPr>
          <p:cNvPr id="3" name="Ograda no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D4E2C-5C4E-45CD-BBE1-1058FA64E0B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567EA-6990-4FC3-9CB3-A03853ACB4DD}" type="datetimeFigureOut">
              <a:rPr lang="sl-SI"/>
              <a:pPr>
                <a:defRPr/>
              </a:pPr>
              <a:t>27.1.2015</a:t>
            </a:fld>
            <a:endParaRPr lang="sl-SI"/>
          </a:p>
        </p:txBody>
      </p:sp>
      <p:sp>
        <p:nvSpPr>
          <p:cNvPr id="6" name="Ograda no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BDE83-C31A-44B8-8EF6-E57D9AAFE73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dreži in zaokroži en kot pravokotnika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ravokotni trikotnik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rostoročno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Prostoročno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sl-SI" noProof="0" smtClean="0"/>
              <a:t>Kliknite ikono, če želite dodati sliko</a:t>
            </a:r>
            <a:endParaRPr lang="en-US" noProof="0" dirty="0"/>
          </a:p>
        </p:txBody>
      </p:sp>
      <p:sp>
        <p:nvSpPr>
          <p:cNvPr id="9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28CE0-2969-4E68-80B1-C7FF917E850E}" type="datetimeFigureOut">
              <a:rPr lang="sl-SI"/>
              <a:pPr>
                <a:defRPr/>
              </a:pPr>
              <a:t>27.1.2015</a:t>
            </a:fld>
            <a:endParaRPr lang="sl-SI"/>
          </a:p>
        </p:txBody>
      </p:sp>
      <p:sp>
        <p:nvSpPr>
          <p:cNvPr id="10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" name="Ograd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2B004-3BD4-4FA3-9DD1-0B5979E1546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Prostoročno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Ograda naslova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  <a:endParaRPr lang="en-US" smtClean="0"/>
          </a:p>
        </p:txBody>
      </p:sp>
      <p:sp>
        <p:nvSpPr>
          <p:cNvPr id="1029" name="Ograda besedila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smtClean="0"/>
          </a:p>
        </p:txBody>
      </p:sp>
      <p:sp>
        <p:nvSpPr>
          <p:cNvPr id="10" name="Ograda datum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15E784-FB41-487D-806B-94A44B303CF5}" type="datetimeFigureOut">
              <a:rPr lang="sl-SI"/>
              <a:pPr>
                <a:defRPr/>
              </a:pPr>
              <a:t>27.1.2015</a:t>
            </a:fld>
            <a:endParaRPr lang="sl-SI"/>
          </a:p>
        </p:txBody>
      </p:sp>
      <p:sp>
        <p:nvSpPr>
          <p:cNvPr id="22" name="Ograda no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8" name="Ograda številke diapoz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0D5874-A862-4E87-A0D7-DD544CB5492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grpSp>
        <p:nvGrpSpPr>
          <p:cNvPr id="1033" name="Skupina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Prostoročno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Prostoročno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898" r:id="rId2"/>
    <p:sldLayoutId id="2147483897" r:id="rId3"/>
    <p:sldLayoutId id="2147483896" r:id="rId4"/>
    <p:sldLayoutId id="2147483895" r:id="rId5"/>
    <p:sldLayoutId id="2147483894" r:id="rId6"/>
    <p:sldLayoutId id="2147483893" r:id="rId7"/>
    <p:sldLayoutId id="2147483892" r:id="rId8"/>
    <p:sldLayoutId id="2147483900" r:id="rId9"/>
    <p:sldLayoutId id="2147483891" r:id="rId10"/>
    <p:sldLayoutId id="21474838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rbel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A8CDD7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A8CDD7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C0BEAF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5724128" cy="100811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2800" dirty="0" smtClean="0"/>
              <a:t>JAVNO PODJETJE INFRA D.O.O.</a:t>
            </a:r>
            <a:endParaRPr lang="sl-SI" sz="2800" dirty="0"/>
          </a:p>
        </p:txBody>
      </p:sp>
      <p:pic>
        <p:nvPicPr>
          <p:cNvPr id="14338" name="Picture 4" descr="C:\Users\msauta\Desktop\Predstavitev Infra - TS 20.5.2013 MŠ\Od Aljoša\kopterworx\_DSC39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92600"/>
            <a:ext cx="384333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PoljeZBesedilom 8"/>
          <p:cNvSpPr txBox="1">
            <a:spLocks noChangeArrowheads="1"/>
          </p:cNvSpPr>
          <p:nvPr/>
        </p:nvSpPr>
        <p:spPr bwMode="auto">
          <a:xfrm>
            <a:off x="0" y="4652963"/>
            <a:ext cx="1644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>
                <a:latin typeface="Corbel" pitchFamily="34" charset="0"/>
              </a:rPr>
              <a:t>HE Arto-Blanca</a:t>
            </a:r>
          </a:p>
        </p:txBody>
      </p:sp>
      <p:pic>
        <p:nvPicPr>
          <p:cNvPr id="14340" name="Picture 2" descr="http://www.he-ss.si/images/he-brezice/he-brezice-naslovna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484313"/>
            <a:ext cx="3924300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PoljeZBesedilom 10"/>
          <p:cNvSpPr txBox="1">
            <a:spLocks noChangeArrowheads="1"/>
          </p:cNvSpPr>
          <p:nvPr/>
        </p:nvSpPr>
        <p:spPr bwMode="auto">
          <a:xfrm>
            <a:off x="5940425" y="1484313"/>
            <a:ext cx="1211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>
                <a:latin typeface="Corbel" pitchFamily="34" charset="0"/>
              </a:rPr>
              <a:t>HE Brežice</a:t>
            </a:r>
          </a:p>
        </p:txBody>
      </p:sp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0" y="4437063"/>
            <a:ext cx="3746500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PoljeZBesedilom 14"/>
          <p:cNvSpPr txBox="1">
            <a:spLocks noChangeArrowheads="1"/>
          </p:cNvSpPr>
          <p:nvPr/>
        </p:nvSpPr>
        <p:spPr bwMode="auto">
          <a:xfrm>
            <a:off x="6443663" y="4437063"/>
            <a:ext cx="1282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>
                <a:latin typeface="Corbel" pitchFamily="34" charset="0"/>
              </a:rPr>
              <a:t>HE Mokrice</a:t>
            </a:r>
          </a:p>
        </p:txBody>
      </p:sp>
      <p:pic>
        <p:nvPicPr>
          <p:cNvPr id="14344" name="Picture 16" descr="Infra138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84313"/>
            <a:ext cx="3844925" cy="252095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</p:spPr>
      </p:pic>
      <p:sp>
        <p:nvSpPr>
          <p:cNvPr id="14345" name="PoljeZBesedilom 7"/>
          <p:cNvSpPr txBox="1">
            <a:spLocks noChangeArrowheads="1"/>
          </p:cNvSpPr>
          <p:nvPr/>
        </p:nvSpPr>
        <p:spPr bwMode="auto">
          <a:xfrm>
            <a:off x="107950" y="1484313"/>
            <a:ext cx="1235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>
                <a:latin typeface="Corbel" pitchFamily="34" charset="0"/>
              </a:rPr>
              <a:t>HE Boštanj</a:t>
            </a:r>
          </a:p>
        </p:txBody>
      </p:sp>
      <p:pic>
        <p:nvPicPr>
          <p:cNvPr id="14346" name="Picture 2" descr="C:\Users\msauta\Desktop\Predstavitev Infra - TS 20.5.2013 MŠ\Slike bazena konec maja 2012 pred polnitvijo na 162 mnv\IMG_893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1775" y="2997200"/>
            <a:ext cx="313213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PoljeZBesedilom 9"/>
          <p:cNvSpPr txBox="1">
            <a:spLocks noChangeArrowheads="1"/>
          </p:cNvSpPr>
          <p:nvPr/>
        </p:nvSpPr>
        <p:spPr bwMode="auto">
          <a:xfrm>
            <a:off x="4427538" y="2997200"/>
            <a:ext cx="10525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>
                <a:latin typeface="Corbel" pitchFamily="34" charset="0"/>
              </a:rPr>
              <a:t>HE Krško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3430588"/>
            <a:ext cx="29146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10795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Dne 5. In 6. novembra 2012 je v Posavje pripotoval visokovodni val z najvišjim izmerjenim pretokom na HE Blanca 2400 m</a:t>
            </a:r>
            <a:r>
              <a:rPr lang="sl-SI" sz="2000" baseline="30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</a:t>
            </a: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/s. Ob tej visoki vodi civilna zaščita v Krškem ni poročala o večji škodi, saj je poglobitev in razširitev struge reke Save dolvodno od jezovne zgradbe HE Krško poplave preprečila.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endParaRPr lang="sl-SI" smtClean="0"/>
          </a:p>
        </p:txBody>
      </p:sp>
      <p:pic>
        <p:nvPicPr>
          <p:cNvPr id="24579" name="Picture 3" descr="D:\SLIKE\Visoke vode 2012\Nova mapa (4)\PB0603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429000"/>
            <a:ext cx="47879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PoljeZBesedilom 7"/>
          <p:cNvSpPr txBox="1">
            <a:spLocks noChangeArrowheads="1"/>
          </p:cNvSpPr>
          <p:nvPr/>
        </p:nvSpPr>
        <p:spPr bwMode="auto">
          <a:xfrm>
            <a:off x="0" y="3141663"/>
            <a:ext cx="3960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1400">
                <a:latin typeface="Corbel" pitchFamily="34" charset="0"/>
              </a:rPr>
              <a:t>Poplavljeno staro Krško 18.-20. septembra 2010</a:t>
            </a:r>
          </a:p>
        </p:txBody>
      </p:sp>
      <p:sp>
        <p:nvSpPr>
          <p:cNvPr id="24581" name="PoljeZBesedilom 8"/>
          <p:cNvSpPr txBox="1">
            <a:spLocks noChangeArrowheads="1"/>
          </p:cNvSpPr>
          <p:nvPr/>
        </p:nvSpPr>
        <p:spPr bwMode="auto">
          <a:xfrm>
            <a:off x="4932363" y="3490913"/>
            <a:ext cx="396081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1400">
                <a:latin typeface="Corbel" pitchFamily="34" charset="0"/>
              </a:rPr>
              <a:t>Ob zadnji visoki vodi 5. in 6. novembra 2012 Sava v Krškem ni segla čez zid ob cesti G1-5</a:t>
            </a:r>
          </a:p>
          <a:p>
            <a:r>
              <a:rPr lang="sl-SI" sz="1400">
                <a:latin typeface="Corbel" pitchFamily="34" charset="0"/>
              </a:rPr>
              <a:t> </a:t>
            </a:r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5084763"/>
            <a:ext cx="3024187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2" descr="C:\Users\msauta\Desktop\Predstavitev Infra - TS 20.5.2013 MŠ\Poplave\poplave 90,98 Krško\Foto_POTOČNIK 209-vse\Picture 0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63950"/>
            <a:ext cx="1763713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slov 1"/>
          <p:cNvSpPr>
            <a:spLocks/>
          </p:cNvSpPr>
          <p:nvPr/>
        </p:nvSpPr>
        <p:spPr bwMode="auto">
          <a:xfrm>
            <a:off x="457200" y="704850"/>
            <a:ext cx="8229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defRPr/>
            </a:pPr>
            <a:r>
              <a:rPr lang="sl-SI"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GRAJENA POPLAVNA VARNOST NA HE NA SPODNJI SAVI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0" y="1557338"/>
            <a:ext cx="9144000" cy="990600"/>
          </a:xfrm>
        </p:spPr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sl-SI" sz="16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Izgradnja zalednih protipoplavnih nasipov in drenažnih kanalov</a:t>
            </a:r>
          </a:p>
          <a:p>
            <a:pPr algn="just" eaLnBrk="1" hangingPunct="1">
              <a:defRPr/>
            </a:pPr>
            <a:r>
              <a:rPr lang="sl-SI" sz="16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Varovanje in odprava negativnih vplivov na objekte</a:t>
            </a:r>
          </a:p>
          <a:p>
            <a:pPr algn="just" eaLnBrk="1" hangingPunct="1">
              <a:defRPr/>
            </a:pPr>
            <a:r>
              <a:rPr lang="sl-SI" sz="16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Poglobitev in ureditev brežin reke Save nad NEK in v podslapju HE</a:t>
            </a:r>
          </a:p>
          <a:p>
            <a:pPr algn="just" eaLnBrk="1" hangingPunct="1">
              <a:defRPr/>
            </a:pPr>
            <a:endParaRPr lang="sl-SI" sz="16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4579" name="PoljeZBesedilom 6"/>
          <p:cNvSpPr txBox="1">
            <a:spLocks noChangeArrowheads="1"/>
          </p:cNvSpPr>
          <p:nvPr/>
        </p:nvSpPr>
        <p:spPr bwMode="auto">
          <a:xfrm>
            <a:off x="6229350" y="1628775"/>
            <a:ext cx="29146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l-SI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Območje HE Brežice </a:t>
            </a:r>
          </a:p>
          <a:p>
            <a:pPr algn="ctr">
              <a:defRPr/>
            </a:pPr>
            <a:r>
              <a:rPr lang="sl-SI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sedanje in bodoče stanje:</a:t>
            </a:r>
          </a:p>
        </p:txBody>
      </p:sp>
      <p:pic>
        <p:nvPicPr>
          <p:cNvPr id="25603" name="Picture 3" descr="D:\Silvester\0 Projekti\Projekt HESS\4 HEBR\vizualizacija\he-brezice39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2492375"/>
            <a:ext cx="363537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C:\Users\msauta\Desktop\Nova mapa (2)\Krško spodnji starig grad p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65400"/>
            <a:ext cx="3967163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 descr="C:\Users\msauta\Desktop\Nova mapa (2)\Brežice vrbina p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581525"/>
            <a:ext cx="37909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638" y="4221163"/>
            <a:ext cx="3419475" cy="2636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Naslov 1"/>
          <p:cNvSpPr>
            <a:spLocks/>
          </p:cNvSpPr>
          <p:nvPr/>
        </p:nvSpPr>
        <p:spPr bwMode="auto">
          <a:xfrm>
            <a:off x="457200" y="704850"/>
            <a:ext cx="8229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defRPr/>
            </a:pPr>
            <a:r>
              <a:rPr lang="sl-SI"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PLANIRANA POPLAVNA VARNOST </a:t>
            </a:r>
            <a:br>
              <a:rPr lang="sl-SI"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sl-SI"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 HE BREŽICE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sl-SI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l-SI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l-SI" dirty="0"/>
          </a:p>
        </p:txBody>
      </p:sp>
      <p:pic>
        <p:nvPicPr>
          <p:cNvPr id="26626" name="Picture 5" descr="C:\Users\msauta\Desktop\Nova mapa (2)\Krška vas p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92375"/>
            <a:ext cx="4356100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2" descr="C:\Users\msauta\Desktop\Nova mapa (2)\Prelivni objekt 3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2625" y="4221163"/>
            <a:ext cx="4522788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C:\Users\msauta\Desktop\Nova mapa (2)\Prelivni objekt situacij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5488" y="1773238"/>
            <a:ext cx="3338512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ravokotnik 7"/>
          <p:cNvSpPr>
            <a:spLocks noChangeArrowheads="1"/>
          </p:cNvSpPr>
          <p:nvPr/>
        </p:nvSpPr>
        <p:spPr bwMode="auto">
          <a:xfrm>
            <a:off x="250825" y="2565400"/>
            <a:ext cx="1143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>
                <a:latin typeface="Corbel" pitchFamily="34" charset="0"/>
              </a:rPr>
              <a:t>Krška vas:</a:t>
            </a:r>
          </a:p>
        </p:txBody>
      </p:sp>
      <p:sp>
        <p:nvSpPr>
          <p:cNvPr id="26630" name="PoljeZBesedilom 8"/>
          <p:cNvSpPr txBox="1">
            <a:spLocks noChangeArrowheads="1"/>
          </p:cNvSpPr>
          <p:nvPr/>
        </p:nvSpPr>
        <p:spPr bwMode="auto">
          <a:xfrm>
            <a:off x="4643438" y="3860800"/>
            <a:ext cx="23764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sl-SI" sz="1600"/>
              <a:t>Visokovodni razbremenilnik:</a:t>
            </a:r>
          </a:p>
        </p:txBody>
      </p:sp>
      <p:sp>
        <p:nvSpPr>
          <p:cNvPr id="10" name="Ograda vsebine 2"/>
          <p:cNvSpPr>
            <a:spLocks noGrp="1"/>
          </p:cNvSpPr>
          <p:nvPr>
            <p:ph idx="1"/>
          </p:nvPr>
        </p:nvSpPr>
        <p:spPr>
          <a:xfrm>
            <a:off x="0" y="1503363"/>
            <a:ext cx="9144000" cy="989012"/>
          </a:xfrm>
        </p:spPr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sl-SI" sz="15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Izgradnja visokovodnega prelivnega objekta za regulacijo poplavnih voda</a:t>
            </a:r>
          </a:p>
          <a:p>
            <a:pPr algn="just" eaLnBrk="1" hangingPunct="1">
              <a:defRPr/>
            </a:pPr>
            <a:r>
              <a:rPr lang="sl-SI" sz="15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Varovanje Krške vasi z ureditvijo pritoka reke Krke</a:t>
            </a:r>
          </a:p>
          <a:p>
            <a:pPr algn="just" eaLnBrk="1" hangingPunct="1">
              <a:defRPr/>
            </a:pPr>
            <a:r>
              <a:rPr lang="sl-SI" sz="15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Poglobitev in ureditev pritokov</a:t>
            </a:r>
          </a:p>
          <a:p>
            <a:pPr algn="just" eaLnBrk="1" hangingPunct="1">
              <a:defRPr/>
            </a:pPr>
            <a:endParaRPr lang="sl-SI" sz="20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" name="Naslov 1"/>
          <p:cNvSpPr>
            <a:spLocks/>
          </p:cNvSpPr>
          <p:nvPr/>
        </p:nvSpPr>
        <p:spPr bwMode="auto">
          <a:xfrm>
            <a:off x="457200" y="704850"/>
            <a:ext cx="8229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defRPr/>
            </a:pPr>
            <a:r>
              <a:rPr lang="sl-SI"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PLANIRANA POPLAVNA VARNOST </a:t>
            </a:r>
            <a:br>
              <a:rPr lang="sl-SI"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sl-SI"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 HE BREŽICE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sl-SI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l-SI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l-SI" dirty="0"/>
          </a:p>
        </p:txBody>
      </p:sp>
      <p:sp>
        <p:nvSpPr>
          <p:cNvPr id="3" name="Naslov 1"/>
          <p:cNvSpPr>
            <a:spLocks/>
          </p:cNvSpPr>
          <p:nvPr/>
        </p:nvSpPr>
        <p:spPr bwMode="auto">
          <a:xfrm>
            <a:off x="457200" y="704850"/>
            <a:ext cx="8229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defRPr/>
            </a:pPr>
            <a:r>
              <a:rPr lang="sl-SI"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PREDLAGANI UKREPI ZA IZBOLJŠANJE STANJA V RS</a:t>
            </a:r>
          </a:p>
        </p:txBody>
      </p:sp>
      <p:sp>
        <p:nvSpPr>
          <p:cNvPr id="4" name="Ograda vsebine 2"/>
          <p:cNvSpPr>
            <a:spLocks/>
          </p:cNvSpPr>
          <p:nvPr/>
        </p:nvSpPr>
        <p:spPr bwMode="auto">
          <a:xfrm>
            <a:off x="395288" y="1844675"/>
            <a:ext cx="82296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95300" indent="-49530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AutoNum type="arabicPeriod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Potreben razmislek o spremenjeni organiziranosti reševanja poplavne varnosti z vključitvijo in povezovanjem vseh akterjev s področja vodarstva.</a:t>
            </a:r>
          </a:p>
          <a:p>
            <a:pPr marL="495300" indent="-49530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AutoNum type="arabicPeriod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Oblikovanje vizije ureditve poplavne varnosti </a:t>
            </a:r>
          </a:p>
          <a:p>
            <a:pPr marL="495300" indent="-49530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AutoNum type="arabicPeriod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Učinkovito financiranje investicij in vzdrževanja</a:t>
            </a:r>
          </a:p>
          <a:p>
            <a:pPr marL="495300" indent="-495300">
              <a:spcBef>
                <a:spcPct val="20000"/>
              </a:spcBef>
              <a:buClr>
                <a:schemeClr val="tx1"/>
              </a:buClr>
              <a:buSzPct val="95000"/>
              <a:buFont typeface="Wingdings 2" pitchFamily="18" charset="2"/>
              <a:buAutoNum type="arabicPeriod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Določanje prioritetnih projektov</a:t>
            </a:r>
          </a:p>
          <a:p>
            <a:pPr marL="495300" indent="-49530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None/>
              <a:defRPr/>
            </a:pPr>
            <a:endParaRPr lang="sl-SI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95300" indent="-49530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AutoNum type="arabicPeriod"/>
              <a:defRPr/>
            </a:pPr>
            <a:endParaRPr lang="sl-SI" sz="2000"/>
          </a:p>
        </p:txBody>
      </p:sp>
      <p:pic>
        <p:nvPicPr>
          <p:cNvPr id="27652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3988" y="2924175"/>
            <a:ext cx="2640012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4127500"/>
            <a:ext cx="406717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msauta\Desktop\Predstavitev Infra - TS 20.5.2013 MŠ\Slike bazena konec maja 2012 pred polnitvijo na 162 mnv\IMG_88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203450"/>
            <a:ext cx="770572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2916238" y="836613"/>
            <a:ext cx="3565525" cy="1438275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marL="514350" indent="-514350">
              <a:defRPr/>
            </a:pPr>
            <a:r>
              <a:rPr lang="sl-SI" sz="3200">
                <a:solidFill>
                  <a:schemeClr val="tx2"/>
                </a:solidFill>
                <a:latin typeface="Corbel" pitchFamily="34" charset="0"/>
              </a:rPr>
              <a:t>Hvala za pozornost!</a:t>
            </a:r>
          </a:p>
          <a:p>
            <a:pPr marL="514350" indent="-514350">
              <a:defRPr/>
            </a:pPr>
            <a:r>
              <a:rPr lang="sl-SI" sz="2800">
                <a:solidFill>
                  <a:schemeClr val="tx2"/>
                </a:solidFill>
                <a:latin typeface="Corbel" pitchFamily="34" charset="0"/>
              </a:rPr>
              <a:t>	</a:t>
            </a:r>
            <a:endParaRPr lang="sl-SI" sz="28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5248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sl-SI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DOBRE PRAKSE VEČNAMENSKIH PROJEKTOV HE NA SPODNJI SAVI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50825" y="1700213"/>
            <a:ext cx="8640763" cy="4389437"/>
          </a:xfrm>
        </p:spPr>
        <p:txBody>
          <a:bodyPr>
            <a:normAutofit/>
          </a:bodyPr>
          <a:lstStyle/>
          <a:p>
            <a:pPr marL="514350" indent="-514350" eaLnBrk="1" hangingPunct="1">
              <a:buSzPct val="110000"/>
              <a:buFont typeface="Corbel" pitchFamily="34" charset="0"/>
              <a:buNone/>
              <a:defRPr/>
            </a:pPr>
            <a:r>
              <a:rPr lang="sl-SI" sz="22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		</a:t>
            </a:r>
            <a:r>
              <a:rPr lang="sl-SI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Javno podjetje INFRA d.o.o. : </a:t>
            </a:r>
          </a:p>
          <a:p>
            <a:pPr marL="514350" indent="-514350" eaLnBrk="1" hangingPunct="1">
              <a:buSzPct val="110000"/>
              <a:buFont typeface="Corbel" pitchFamily="34" charset="0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Ustanovitev JP Infra 2014</a:t>
            </a:r>
            <a:endParaRPr lang="sl-SI" sz="20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14350" indent="-514350" eaLnBrk="1" hangingPunct="1">
              <a:buSzPct val="110000"/>
              <a:buFont typeface="Corbel" pitchFamily="34" charset="0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Izvedba vodne, državne in lokalne infrastrukture </a:t>
            </a:r>
          </a:p>
          <a:p>
            <a:pPr marL="514350" indent="-514350" eaLnBrk="1" hangingPunct="1">
              <a:buSzPct val="110000"/>
              <a:buFont typeface="Corbel" pitchFamily="34" charset="0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ob izgradnji verige HE na spodnji Savi</a:t>
            </a:r>
          </a:p>
          <a:p>
            <a:pPr marL="514350" indent="-514350" eaLnBrk="1" hangingPunct="1">
              <a:buSzPct val="110000"/>
              <a:buFont typeface="Corbel" pitchFamily="34" charset="0"/>
              <a:buNone/>
              <a:defRPr/>
            </a:pPr>
            <a:endParaRPr lang="sl-SI" sz="20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514350" indent="-514350" eaLnBrk="1" hangingPunct="1">
              <a:buSzPct val="110000"/>
              <a:buFont typeface="Corbel" pitchFamily="34" charset="0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Pristojnosti:</a:t>
            </a:r>
          </a:p>
          <a:p>
            <a:pPr marL="514350" indent="-514350" eaLnBrk="1" hangingPunct="1">
              <a:buSzPct val="110000"/>
              <a:buFont typeface="Corbel" pitchFamily="34" charset="0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a. Izvajanje GJS urejanja voda na območju DPN</a:t>
            </a:r>
          </a:p>
          <a:p>
            <a:pPr marL="514350" indent="-514350" eaLnBrk="1" hangingPunct="1">
              <a:buSzPct val="110000"/>
              <a:buFont typeface="Corbel" pitchFamily="34" charset="0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b. Investicijski del : </a:t>
            </a:r>
          </a:p>
          <a:p>
            <a:pPr marL="742950" lvl="1" indent="-285750"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Zgrajeni akumulacijski bazeni HE Boštanj, </a:t>
            </a:r>
          </a:p>
          <a:p>
            <a:pPr marL="742950" lvl="1" indent="-285750">
              <a:buFont typeface="Wingdings 2" pitchFamily="18" charset="2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    HE Blanca in HE Krško</a:t>
            </a:r>
          </a:p>
          <a:p>
            <a:pPr marL="742950" lvl="1" indent="-285750"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Načrtovana gradnja HE Brežice in HE Mokrice</a:t>
            </a:r>
          </a:p>
          <a:p>
            <a:pPr marL="514350" indent="-514350" eaLnBrk="1" hangingPunct="1">
              <a:buSzPct val="110000"/>
              <a:buFont typeface="Corbel" pitchFamily="34" charset="0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Za delovanje je RS sprejela poseben zakon</a:t>
            </a:r>
            <a:r>
              <a:rPr lang="sl-SI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       </a:t>
            </a:r>
          </a:p>
        </p:txBody>
      </p:sp>
      <p:pic>
        <p:nvPicPr>
          <p:cNvPr id="15363" name="Picture 3" descr="C:\Users\msauta\Desktop\Predstavitev Infra - TS 20.5.2013 MŠ\cajteng nasploh izbrane fotke\Cajteng\HE Boštanj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1844675"/>
            <a:ext cx="2125662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 descr="C:\Users\jersics\AppData\Local\Microsoft\Windows\Temporary Internet Files\Content.Outlook\NIX3KWD0\hebr_spletna_predstavitev_04.jpg"/>
          <p:cNvPicPr>
            <a:picLocks noChangeAspect="1" noChangeArrowheads="1"/>
          </p:cNvPicPr>
          <p:nvPr/>
        </p:nvPicPr>
        <p:blipFill>
          <a:blip r:embed="rId4"/>
          <a:srcRect l="9816" t="16400" r="3789" b="16402"/>
          <a:stretch>
            <a:fillRect/>
          </a:stretch>
        </p:blipFill>
        <p:spPr bwMode="auto">
          <a:xfrm>
            <a:off x="6516688" y="3284538"/>
            <a:ext cx="2160587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4941888"/>
            <a:ext cx="2159000" cy="1706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35"/>
          <p:cNvSpPr>
            <a:spLocks noChangeArrowheads="1"/>
          </p:cNvSpPr>
          <p:nvPr/>
        </p:nvSpPr>
        <p:spPr bwMode="auto">
          <a:xfrm>
            <a:off x="611188" y="5589588"/>
            <a:ext cx="7993062" cy="720725"/>
          </a:xfrm>
          <a:prstGeom prst="flowChartPunchedTap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A8CDD7"/>
              </a:buClr>
              <a:buSzPct val="80000"/>
              <a:buFont typeface="Wingdings 2" pitchFamily="18" charset="2"/>
              <a:buNone/>
            </a:pP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4294967295"/>
          </p:nvPr>
        </p:nvSpPr>
        <p:spPr>
          <a:xfrm>
            <a:off x="395288" y="1700213"/>
            <a:ext cx="8280400" cy="504825"/>
          </a:xfrm>
        </p:spPr>
        <p:txBody>
          <a:bodyPr/>
          <a:lstStyle/>
          <a:p>
            <a:pPr algn="ctr">
              <a:buSzPct val="80000"/>
              <a:buFont typeface="Wingdings 2" pitchFamily="18" charset="2"/>
              <a:buNone/>
              <a:defRPr/>
            </a:pPr>
            <a:r>
              <a:rPr lang="sl-SI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_____________ _______ _________ ______    __  ______  ___</a:t>
            </a:r>
            <a:endParaRPr lang="sl-SI" b="1" smtClean="0"/>
          </a:p>
        </p:txBody>
      </p:sp>
      <p:sp>
        <p:nvSpPr>
          <p:cNvPr id="4" name="Ograda vsebine 2"/>
          <p:cNvSpPr>
            <a:spLocks noGrp="1"/>
          </p:cNvSpPr>
          <p:nvPr>
            <p:ph idx="1"/>
          </p:nvPr>
        </p:nvSpPr>
        <p:spPr>
          <a:xfrm>
            <a:off x="395288" y="1700213"/>
            <a:ext cx="8280400" cy="504825"/>
          </a:xfrm>
        </p:spPr>
        <p:txBody>
          <a:bodyPr/>
          <a:lstStyle/>
          <a:p>
            <a:pPr algn="ctr">
              <a:buSzPct val="80000"/>
              <a:buFont typeface="Wingdings 2" pitchFamily="18" charset="2"/>
              <a:buNone/>
              <a:defRPr/>
            </a:pPr>
            <a:r>
              <a:rPr lang="sl-SI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Organizacijski pristop izgradnje verige HE na Spodnji Savi</a:t>
            </a:r>
            <a:endParaRPr lang="sl-SI" b="1" smtClean="0"/>
          </a:p>
        </p:txBody>
      </p:sp>
      <p:sp>
        <p:nvSpPr>
          <p:cNvPr id="2" name="Naslov 1"/>
          <p:cNvSpPr>
            <a:spLocks/>
          </p:cNvSpPr>
          <p:nvPr/>
        </p:nvSpPr>
        <p:spPr bwMode="auto">
          <a:xfrm>
            <a:off x="457200" y="704850"/>
            <a:ext cx="8229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defRPr/>
            </a:pPr>
            <a:r>
              <a:rPr lang="sl-SI"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DOBRE PRAKSE VEČNAMENSKIH PROJEKTOV HE NA SPODNJI SAVI</a:t>
            </a:r>
          </a:p>
        </p:txBody>
      </p:sp>
      <p:sp>
        <p:nvSpPr>
          <p:cNvPr id="17413" name="Ograda vsebine 2"/>
          <p:cNvSpPr>
            <a:spLocks/>
          </p:cNvSpPr>
          <p:nvPr/>
        </p:nvSpPr>
        <p:spPr bwMode="auto">
          <a:xfrm>
            <a:off x="1258888" y="3284538"/>
            <a:ext cx="1512887" cy="2889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ct val="20000"/>
              </a:spcBef>
              <a:buClr>
                <a:srgbClr val="A8CDD7"/>
              </a:buClr>
              <a:buSzPct val="80000"/>
              <a:buFont typeface="Wingdings 2" pitchFamily="18" charset="2"/>
              <a:buNone/>
            </a:pPr>
            <a:r>
              <a:rPr lang="sl-SI" sz="1600"/>
              <a:t>HESS d.o.o.</a:t>
            </a:r>
            <a:endParaRPr lang="sl-SI" sz="2600">
              <a:latin typeface="Corbel" pitchFamily="34" charset="0"/>
            </a:endParaRPr>
          </a:p>
        </p:txBody>
      </p:sp>
      <p:sp>
        <p:nvSpPr>
          <p:cNvPr id="17414" name="Ograda vsebine 2"/>
          <p:cNvSpPr>
            <a:spLocks/>
          </p:cNvSpPr>
          <p:nvPr/>
        </p:nvSpPr>
        <p:spPr bwMode="auto">
          <a:xfrm>
            <a:off x="5364163" y="3284538"/>
            <a:ext cx="1512887" cy="2889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ct val="20000"/>
              </a:spcBef>
              <a:buClr>
                <a:srgbClr val="A8CDD7"/>
              </a:buClr>
              <a:buSzPct val="80000"/>
              <a:buFont typeface="Wingdings 2" pitchFamily="18" charset="2"/>
              <a:buNone/>
            </a:pPr>
            <a:r>
              <a:rPr lang="sl-SI" sz="1600"/>
              <a:t>RS - MOP</a:t>
            </a:r>
            <a:endParaRPr lang="sl-SI" sz="2600">
              <a:latin typeface="Corbel" pitchFamily="34" charset="0"/>
            </a:endParaRPr>
          </a:p>
        </p:txBody>
      </p:sp>
      <p:sp>
        <p:nvSpPr>
          <p:cNvPr id="17415" name="Ograda vsebine 2"/>
          <p:cNvSpPr>
            <a:spLocks/>
          </p:cNvSpPr>
          <p:nvPr/>
        </p:nvSpPr>
        <p:spPr bwMode="auto">
          <a:xfrm>
            <a:off x="1258888" y="2708275"/>
            <a:ext cx="1512887" cy="2889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ct val="20000"/>
              </a:spcBef>
              <a:buClr>
                <a:srgbClr val="A8CDD7"/>
              </a:buClr>
              <a:buSzPct val="80000"/>
              <a:buFont typeface="Wingdings 2" pitchFamily="18" charset="2"/>
              <a:buNone/>
            </a:pPr>
            <a:r>
              <a:rPr lang="sl-SI" sz="1600" i="1"/>
              <a:t>koncesionar</a:t>
            </a:r>
            <a:endParaRPr lang="sl-SI" sz="2600" i="1">
              <a:latin typeface="Corbel" pitchFamily="34" charset="0"/>
            </a:endParaRPr>
          </a:p>
        </p:txBody>
      </p:sp>
      <p:sp>
        <p:nvSpPr>
          <p:cNvPr id="17416" name="Ograda vsebine 2"/>
          <p:cNvSpPr>
            <a:spLocks/>
          </p:cNvSpPr>
          <p:nvPr/>
        </p:nvSpPr>
        <p:spPr bwMode="auto">
          <a:xfrm>
            <a:off x="6154738" y="2708275"/>
            <a:ext cx="1512887" cy="2889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ct val="20000"/>
              </a:spcBef>
              <a:buClr>
                <a:srgbClr val="A8CDD7"/>
              </a:buClr>
              <a:buSzPct val="80000"/>
              <a:buFont typeface="Wingdings 2" pitchFamily="18" charset="2"/>
              <a:buNone/>
            </a:pPr>
            <a:r>
              <a:rPr lang="sl-SI" sz="1600" i="1"/>
              <a:t>koncedent</a:t>
            </a:r>
            <a:endParaRPr lang="sl-SI" sz="2000" i="1">
              <a:latin typeface="Corbel" pitchFamily="34" charset="0"/>
            </a:endParaRPr>
          </a:p>
        </p:txBody>
      </p:sp>
      <p:sp>
        <p:nvSpPr>
          <p:cNvPr id="17417" name="Ograda vsebine 2"/>
          <p:cNvSpPr>
            <a:spLocks/>
          </p:cNvSpPr>
          <p:nvPr/>
        </p:nvSpPr>
        <p:spPr bwMode="auto">
          <a:xfrm>
            <a:off x="7162800" y="3284538"/>
            <a:ext cx="1512888" cy="2889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ct val="20000"/>
              </a:spcBef>
              <a:buClr>
                <a:srgbClr val="A8CDD7"/>
              </a:buClr>
              <a:buSzPct val="80000"/>
              <a:buFont typeface="Wingdings 2" pitchFamily="18" charset="2"/>
              <a:buNone/>
            </a:pPr>
            <a:r>
              <a:rPr lang="sl-SI" sz="1600"/>
              <a:t>RS - MF</a:t>
            </a:r>
            <a:endParaRPr lang="sl-SI" sz="2600">
              <a:latin typeface="Corbel" pitchFamily="34" charset="0"/>
            </a:endParaRPr>
          </a:p>
        </p:txBody>
      </p:sp>
      <p:sp>
        <p:nvSpPr>
          <p:cNvPr id="17418" name="Ograda vsebine 2"/>
          <p:cNvSpPr>
            <a:spLocks/>
          </p:cNvSpPr>
          <p:nvPr/>
        </p:nvSpPr>
        <p:spPr bwMode="auto">
          <a:xfrm>
            <a:off x="1258888" y="2276475"/>
            <a:ext cx="1512887" cy="3603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ct val="20000"/>
              </a:spcBef>
              <a:buClr>
                <a:srgbClr val="A8CDD7"/>
              </a:buClr>
              <a:buSzPct val="80000"/>
              <a:buFont typeface="Wingdings 2" pitchFamily="18" charset="2"/>
              <a:buNone/>
            </a:pPr>
            <a:r>
              <a:rPr lang="sl-SI" sz="1600" i="1"/>
              <a:t>Energetski del</a:t>
            </a:r>
            <a:endParaRPr lang="sl-SI" sz="2600" i="1">
              <a:latin typeface="Corbel" pitchFamily="34" charset="0"/>
            </a:endParaRPr>
          </a:p>
        </p:txBody>
      </p:sp>
      <p:sp>
        <p:nvSpPr>
          <p:cNvPr id="17419" name="Ograda vsebine 2"/>
          <p:cNvSpPr>
            <a:spLocks/>
          </p:cNvSpPr>
          <p:nvPr/>
        </p:nvSpPr>
        <p:spPr bwMode="auto">
          <a:xfrm>
            <a:off x="5651500" y="2276475"/>
            <a:ext cx="2519363" cy="3603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ct val="20000"/>
              </a:spcBef>
              <a:buClr>
                <a:srgbClr val="A8CDD7"/>
              </a:buClr>
              <a:buSzPct val="80000"/>
              <a:buFont typeface="Wingdings 2" pitchFamily="18" charset="2"/>
              <a:buNone/>
            </a:pPr>
            <a:r>
              <a:rPr lang="sl-SI" sz="1600" i="1"/>
              <a:t>Infrastrukturni del</a:t>
            </a:r>
            <a:endParaRPr lang="sl-SI" sz="2600" i="1">
              <a:latin typeface="Corbel" pitchFamily="34" charset="0"/>
            </a:endParaRPr>
          </a:p>
        </p:txBody>
      </p:sp>
      <p:sp>
        <p:nvSpPr>
          <p:cNvPr id="17420" name="Ograda vsebine 2"/>
          <p:cNvSpPr>
            <a:spLocks/>
          </p:cNvSpPr>
          <p:nvPr/>
        </p:nvSpPr>
        <p:spPr bwMode="auto">
          <a:xfrm>
            <a:off x="6226175" y="3860800"/>
            <a:ext cx="1512888" cy="287338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ct val="20000"/>
              </a:spcBef>
              <a:buClr>
                <a:srgbClr val="A8CDD7"/>
              </a:buClr>
              <a:buSzPct val="80000"/>
              <a:buFont typeface="Wingdings 2" pitchFamily="18" charset="2"/>
              <a:buNone/>
            </a:pPr>
            <a:r>
              <a:rPr lang="sl-SI" sz="1600" i="1"/>
              <a:t>NS Infra d.o.o.</a:t>
            </a:r>
            <a:endParaRPr lang="sl-SI" sz="2000" i="1">
              <a:latin typeface="Corbel" pitchFamily="34" charset="0"/>
            </a:endParaRPr>
          </a:p>
        </p:txBody>
      </p:sp>
      <p:sp>
        <p:nvSpPr>
          <p:cNvPr id="17421" name="Ograda vsebine 2"/>
          <p:cNvSpPr>
            <a:spLocks/>
          </p:cNvSpPr>
          <p:nvPr/>
        </p:nvSpPr>
        <p:spPr bwMode="auto">
          <a:xfrm>
            <a:off x="6227763" y="4294188"/>
            <a:ext cx="1512887" cy="287337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ct val="20000"/>
              </a:spcBef>
              <a:buClr>
                <a:srgbClr val="A8CDD7"/>
              </a:buClr>
              <a:buSzPct val="80000"/>
              <a:buFont typeface="Wingdings 2" pitchFamily="18" charset="2"/>
              <a:buNone/>
            </a:pPr>
            <a:r>
              <a:rPr lang="sl-SI" sz="1600"/>
              <a:t>Infra d.o.o.</a:t>
            </a:r>
            <a:endParaRPr lang="sl-SI" sz="2000">
              <a:latin typeface="Corbel" pitchFamily="34" charset="0"/>
            </a:endParaRPr>
          </a:p>
        </p:txBody>
      </p:sp>
      <p:sp>
        <p:nvSpPr>
          <p:cNvPr id="17422" name="Ograda vsebine 2"/>
          <p:cNvSpPr>
            <a:spLocks/>
          </p:cNvSpPr>
          <p:nvPr/>
        </p:nvSpPr>
        <p:spPr bwMode="auto">
          <a:xfrm>
            <a:off x="3276600" y="3140075"/>
            <a:ext cx="1584325" cy="576263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ct val="20000"/>
              </a:spcBef>
              <a:buClr>
                <a:srgbClr val="A8CDD7"/>
              </a:buClr>
              <a:buSzPct val="80000"/>
              <a:buFont typeface="Wingdings 2" pitchFamily="18" charset="2"/>
              <a:buNone/>
            </a:pPr>
            <a:r>
              <a:rPr lang="sl-SI" sz="1600" i="1"/>
              <a:t>Odbor HE na spodnji Savi</a:t>
            </a:r>
            <a:endParaRPr lang="sl-SI" sz="2000" i="1">
              <a:latin typeface="Corbel" pitchFamily="34" charset="0"/>
            </a:endParaRPr>
          </a:p>
        </p:txBody>
      </p:sp>
      <p:sp>
        <p:nvSpPr>
          <p:cNvPr id="17423" name="Ograda vsebine 2"/>
          <p:cNvSpPr>
            <a:spLocks/>
          </p:cNvSpPr>
          <p:nvPr/>
        </p:nvSpPr>
        <p:spPr bwMode="auto">
          <a:xfrm>
            <a:off x="179388" y="4364038"/>
            <a:ext cx="1871662" cy="2889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ct val="20000"/>
              </a:spcBef>
              <a:buClr>
                <a:srgbClr val="A8CDD7"/>
              </a:buClr>
              <a:buSzPct val="80000"/>
              <a:buFont typeface="Wingdings 2" pitchFamily="18" charset="2"/>
              <a:buNone/>
            </a:pPr>
            <a:r>
              <a:rPr lang="sl-SI" sz="1600" i="1"/>
              <a:t>HSE Invest d.o.o.</a:t>
            </a:r>
            <a:endParaRPr lang="sl-SI" sz="2000" i="1">
              <a:latin typeface="Corbel" pitchFamily="34" charset="0"/>
            </a:endParaRPr>
          </a:p>
        </p:txBody>
      </p:sp>
      <p:sp>
        <p:nvSpPr>
          <p:cNvPr id="17424" name="Ograda vsebine 2"/>
          <p:cNvSpPr>
            <a:spLocks/>
          </p:cNvSpPr>
          <p:nvPr/>
        </p:nvSpPr>
        <p:spPr bwMode="auto">
          <a:xfrm>
            <a:off x="755650" y="5732463"/>
            <a:ext cx="76327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ct val="20000"/>
              </a:spcBef>
              <a:buClr>
                <a:srgbClr val="A8CDD7"/>
              </a:buClr>
              <a:buSzPct val="80000"/>
              <a:buFont typeface="Wingdings 2" pitchFamily="18" charset="2"/>
              <a:buNone/>
            </a:pPr>
            <a:r>
              <a:rPr lang="sl-SI" sz="1600" i="1"/>
              <a:t>Načrtovanje in gradnja ureditev na spodnji Savi</a:t>
            </a:r>
            <a:endParaRPr lang="sl-SI" sz="2600" i="1">
              <a:latin typeface="Corbel" pitchFamily="34" charset="0"/>
            </a:endParaRPr>
          </a:p>
        </p:txBody>
      </p:sp>
      <p:sp>
        <p:nvSpPr>
          <p:cNvPr id="17425" name="Ograda vsebine 2"/>
          <p:cNvSpPr>
            <a:spLocks/>
          </p:cNvSpPr>
          <p:nvPr/>
        </p:nvSpPr>
        <p:spPr bwMode="auto">
          <a:xfrm>
            <a:off x="3421063" y="4221163"/>
            <a:ext cx="1943100" cy="115252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ct val="20000"/>
              </a:spcBef>
              <a:buClr>
                <a:srgbClr val="A8CDD7"/>
              </a:buClr>
              <a:buSzPct val="80000"/>
              <a:buFont typeface="Wingdings 2" pitchFamily="18" charset="2"/>
              <a:buNone/>
            </a:pPr>
            <a:r>
              <a:rPr lang="sl-SI" sz="1600" i="1"/>
              <a:t>Občinske komisije</a:t>
            </a:r>
          </a:p>
          <a:p>
            <a:pPr marL="273050" indent="-273050" algn="ctr" eaLnBrk="0" hangingPunct="0">
              <a:spcBef>
                <a:spcPct val="20000"/>
              </a:spcBef>
              <a:buClr>
                <a:srgbClr val="A8CDD7"/>
              </a:buClr>
              <a:buSzPct val="80000"/>
              <a:buFont typeface="Wingdings 2" pitchFamily="18" charset="2"/>
              <a:buNone/>
            </a:pPr>
            <a:r>
              <a:rPr lang="sl-SI" sz="1400" i="1"/>
              <a:t>Brežice </a:t>
            </a:r>
          </a:p>
          <a:p>
            <a:pPr marL="273050" indent="-273050" algn="ctr" eaLnBrk="0" hangingPunct="0">
              <a:spcBef>
                <a:spcPct val="20000"/>
              </a:spcBef>
              <a:buClr>
                <a:srgbClr val="A8CDD7"/>
              </a:buClr>
              <a:buSzPct val="80000"/>
              <a:buFont typeface="Wingdings 2" pitchFamily="18" charset="2"/>
              <a:buNone/>
            </a:pPr>
            <a:r>
              <a:rPr lang="sl-SI" sz="1400" i="1"/>
              <a:t>Krško </a:t>
            </a:r>
          </a:p>
          <a:p>
            <a:pPr marL="273050" indent="-273050" algn="ctr" eaLnBrk="0" hangingPunct="0">
              <a:spcBef>
                <a:spcPct val="20000"/>
              </a:spcBef>
              <a:buClr>
                <a:srgbClr val="A8CDD7"/>
              </a:buClr>
              <a:buSzPct val="80000"/>
              <a:buFont typeface="Wingdings 2" pitchFamily="18" charset="2"/>
              <a:buNone/>
            </a:pPr>
            <a:r>
              <a:rPr lang="sl-SI" sz="1400" i="1"/>
              <a:t>Sevnica</a:t>
            </a:r>
            <a:endParaRPr lang="sl-SI" sz="1400" i="1">
              <a:latin typeface="Corbel" pitchFamily="34" charset="0"/>
            </a:endParaRPr>
          </a:p>
        </p:txBody>
      </p:sp>
      <p:sp>
        <p:nvSpPr>
          <p:cNvPr id="17426" name="Line 27"/>
          <p:cNvSpPr>
            <a:spLocks noChangeShapeType="1"/>
          </p:cNvSpPr>
          <p:nvPr/>
        </p:nvSpPr>
        <p:spPr bwMode="auto">
          <a:xfrm>
            <a:off x="2484438" y="3573463"/>
            <a:ext cx="0" cy="2160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7427" name="Line 28"/>
          <p:cNvSpPr>
            <a:spLocks noChangeShapeType="1"/>
          </p:cNvSpPr>
          <p:nvPr/>
        </p:nvSpPr>
        <p:spPr bwMode="auto">
          <a:xfrm>
            <a:off x="2051050" y="4508500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7428" name="Line 29"/>
          <p:cNvSpPr>
            <a:spLocks noChangeShapeType="1"/>
          </p:cNvSpPr>
          <p:nvPr/>
        </p:nvSpPr>
        <p:spPr bwMode="auto">
          <a:xfrm>
            <a:off x="7019925" y="4149725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7429" name="Line 30"/>
          <p:cNvSpPr>
            <a:spLocks noChangeShapeType="1"/>
          </p:cNvSpPr>
          <p:nvPr/>
        </p:nvSpPr>
        <p:spPr bwMode="auto">
          <a:xfrm>
            <a:off x="7019925" y="4581525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7430" name="Line 32"/>
          <p:cNvSpPr>
            <a:spLocks noChangeShapeType="1"/>
          </p:cNvSpPr>
          <p:nvPr/>
        </p:nvSpPr>
        <p:spPr bwMode="auto">
          <a:xfrm>
            <a:off x="6154738" y="3573463"/>
            <a:ext cx="360362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7431" name="Line 33"/>
          <p:cNvSpPr>
            <a:spLocks noChangeShapeType="1"/>
          </p:cNvSpPr>
          <p:nvPr/>
        </p:nvSpPr>
        <p:spPr bwMode="auto">
          <a:xfrm flipH="1">
            <a:off x="7451725" y="3573463"/>
            <a:ext cx="3603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7432" name="Line 34"/>
          <p:cNvSpPr>
            <a:spLocks noChangeShapeType="1"/>
          </p:cNvSpPr>
          <p:nvPr/>
        </p:nvSpPr>
        <p:spPr bwMode="auto">
          <a:xfrm>
            <a:off x="6875463" y="34290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7433" name="Line 36"/>
          <p:cNvSpPr>
            <a:spLocks noChangeShapeType="1"/>
          </p:cNvSpPr>
          <p:nvPr/>
        </p:nvSpPr>
        <p:spPr bwMode="auto">
          <a:xfrm>
            <a:off x="4140200" y="371633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7434" name="Line 37"/>
          <p:cNvSpPr>
            <a:spLocks noChangeShapeType="1"/>
          </p:cNvSpPr>
          <p:nvPr/>
        </p:nvSpPr>
        <p:spPr bwMode="auto">
          <a:xfrm flipV="1">
            <a:off x="4859338" y="3429000"/>
            <a:ext cx="5048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7435" name="Line 39"/>
          <p:cNvSpPr>
            <a:spLocks noChangeShapeType="1"/>
          </p:cNvSpPr>
          <p:nvPr/>
        </p:nvSpPr>
        <p:spPr bwMode="auto">
          <a:xfrm flipV="1">
            <a:off x="2771775" y="343058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grada vsebine 2"/>
          <p:cNvSpPr>
            <a:spLocks noGrp="1"/>
          </p:cNvSpPr>
          <p:nvPr>
            <p:ph idx="4294967295"/>
          </p:nvPr>
        </p:nvSpPr>
        <p:spPr>
          <a:xfrm>
            <a:off x="0" y="1631950"/>
            <a:ext cx="4859338" cy="4389438"/>
          </a:xfrm>
        </p:spPr>
        <p:txBody>
          <a:bodyPr/>
          <a:lstStyle/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Izgradnja poplavno varovalnih ureditev</a:t>
            </a:r>
          </a:p>
          <a:p>
            <a:pPr>
              <a:buFont typeface="Wingdings 2" pitchFamily="18" charset="2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Orehovo, Šmarčna, Kompolje, … 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Izgradnja mostu na Orehovem in </a:t>
            </a:r>
          </a:p>
          <a:p>
            <a:pPr>
              <a:buFont typeface="Wingdings 2" pitchFamily="18" charset="2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  brvi na Šmarčni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Ureditev glavne ceste Celje – Sevnica</a:t>
            </a:r>
          </a:p>
          <a:p>
            <a:pPr>
              <a:buFont typeface="Wingdings 2" pitchFamily="18" charset="2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	  in regionalne ceste Radeče - Sevnica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Ureditev pritokov na območju DPN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Zavarovanje železniške infrastrukture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Ureditev kanalizacijskega in</a:t>
            </a:r>
          </a:p>
          <a:p>
            <a:pPr>
              <a:buFont typeface="Wingdings 2" pitchFamily="18" charset="2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  vodovodnega omrežja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Sonaravne ureditve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Ureditev Športnih in urbanih površin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Ureditev habitatov</a:t>
            </a:r>
          </a:p>
          <a:p>
            <a:pPr>
              <a:buFont typeface="Wingdings 2" pitchFamily="18" charset="2"/>
              <a:buNone/>
              <a:defRPr/>
            </a:pPr>
            <a:endParaRPr lang="sl-SI" sz="20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defRPr/>
            </a:pPr>
            <a:endParaRPr lang="sl-SI" sz="20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742950" lvl="1" indent="-285750">
              <a:defRPr/>
            </a:pPr>
            <a:endParaRPr lang="sl-SI" sz="18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defRPr/>
            </a:pPr>
            <a:endParaRPr lang="sl-SI" sz="20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buSzPct val="80000"/>
              <a:buFontTx/>
              <a:buChar char="•"/>
              <a:defRPr/>
            </a:pPr>
            <a:endParaRPr lang="sl-SI" sz="2000" smtClean="0"/>
          </a:p>
          <a:p>
            <a:pPr>
              <a:buSzPct val="80000"/>
              <a:buFontTx/>
              <a:buChar char="•"/>
              <a:defRPr/>
            </a:pPr>
            <a:endParaRPr lang="sl-SI" sz="2000" smtClean="0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900113" y="333375"/>
            <a:ext cx="3959225" cy="863600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marL="514350" indent="-514350">
              <a:defRPr/>
            </a:pPr>
            <a:r>
              <a:rPr lang="sl-SI" sz="2800">
                <a:solidFill>
                  <a:schemeClr val="tx2"/>
                </a:solidFill>
              </a:rPr>
              <a:t>Ureditve na HE Boštanj </a:t>
            </a:r>
            <a:endParaRPr lang="sl-SI" sz="28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435" name="Picture 3" descr="C:\Users\msauta\Desktop\Predstavitev Infra - TS 20.5.2013 MŠ\cajteng nasploh izbrane fotke\Cajteng\HE Boštanj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4149725"/>
            <a:ext cx="4140200" cy="2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268413"/>
            <a:ext cx="41402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grada vsebine 2"/>
          <p:cNvSpPr>
            <a:spLocks noGrp="1"/>
          </p:cNvSpPr>
          <p:nvPr>
            <p:ph idx="4294967295"/>
          </p:nvPr>
        </p:nvSpPr>
        <p:spPr>
          <a:xfrm>
            <a:off x="0" y="1268413"/>
            <a:ext cx="4859338" cy="4389437"/>
          </a:xfrm>
        </p:spPr>
        <p:txBody>
          <a:bodyPr/>
          <a:lstStyle/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Izgradnja poplavno varovalnih ureditev mesta Sevnica, Brezovo, Blanca, … 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Izgradnja mostu na Blanci 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Ureditev glavne ceste Sevnica – Krško</a:t>
            </a:r>
          </a:p>
          <a:p>
            <a:pPr>
              <a:buFont typeface="Wingdings 2" pitchFamily="18" charset="2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	  in regionalne ceste Sevnica - Blanca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Ureditev pritokov na območju DPN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Zavarovanje železniške infrastrukture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Ureditev kanalizacijskega in   </a:t>
            </a:r>
          </a:p>
          <a:p>
            <a:pPr>
              <a:buFont typeface="Wingdings 2" pitchFamily="18" charset="2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vodovodnega omrežja ter izgradnja</a:t>
            </a:r>
          </a:p>
          <a:p>
            <a:pPr>
              <a:buFont typeface="Wingdings 2" pitchFamily="18" charset="2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  ČN Brezovo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Sonaravne ureditve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Ureditev Športnih in urbanih površin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Ureditev prehodov za vodne</a:t>
            </a:r>
          </a:p>
          <a:p>
            <a:pPr>
              <a:buFont typeface="Wingdings 2" pitchFamily="18" charset="2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  organizme in habitatov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Izboljšanje kmetijskih površin</a:t>
            </a:r>
          </a:p>
          <a:p>
            <a:pPr>
              <a:buFont typeface="Wingdings 2" pitchFamily="18" charset="2"/>
              <a:buNone/>
              <a:defRPr/>
            </a:pPr>
            <a:endParaRPr lang="sl-SI" sz="20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742950" lvl="1" indent="-285750">
              <a:defRPr/>
            </a:pPr>
            <a:endParaRPr lang="sl-SI" sz="18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defRPr/>
            </a:pPr>
            <a:endParaRPr lang="sl-SI" sz="20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buSzPct val="80000"/>
              <a:buFontTx/>
              <a:buChar char="•"/>
              <a:defRPr/>
            </a:pPr>
            <a:endParaRPr lang="sl-SI" sz="2000" smtClean="0"/>
          </a:p>
          <a:p>
            <a:pPr>
              <a:buSzPct val="80000"/>
              <a:buFontTx/>
              <a:buChar char="•"/>
              <a:defRPr/>
            </a:pPr>
            <a:endParaRPr lang="sl-SI" sz="2000" smtClean="0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179388" y="333375"/>
            <a:ext cx="4679950" cy="863600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marL="514350" indent="-514350">
              <a:defRPr/>
            </a:pPr>
            <a:r>
              <a:rPr lang="sl-SI" sz="2800">
                <a:solidFill>
                  <a:schemeClr val="tx2"/>
                </a:solidFill>
              </a:rPr>
              <a:t>  Ureditve na HE Arto Blanca</a:t>
            </a:r>
            <a:endParaRPr lang="sl-SI" sz="28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4097338"/>
            <a:ext cx="4140200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349375"/>
            <a:ext cx="41402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grada vsebine 2"/>
          <p:cNvSpPr>
            <a:spLocks noGrp="1"/>
          </p:cNvSpPr>
          <p:nvPr>
            <p:ph idx="4294967295"/>
          </p:nvPr>
        </p:nvSpPr>
        <p:spPr>
          <a:xfrm>
            <a:off x="0" y="1631950"/>
            <a:ext cx="5219700" cy="4389438"/>
          </a:xfrm>
        </p:spPr>
        <p:txBody>
          <a:bodyPr/>
          <a:lstStyle/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Izgradnja poplavno varovalnih ureditev mesta Krško, Brestanica, …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Izgradnja obvoznice Krško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Ureditev glavne ceste Sevnica – Krško, glave ceste skozi mestno jedro Krško in regionalne ceste Sevnica – Blanca - Krško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Ureditev pritokov na območju DPN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Zavarovanje železniške infrastrukture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Ureditev kanalizacijskega in vodovodnega omrežja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Sonaravne ureditve</a:t>
            </a:r>
          </a:p>
          <a:p>
            <a:pPr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Ureditev Športnih in urbanih površin</a:t>
            </a:r>
          </a:p>
          <a:p>
            <a:pPr>
              <a:defRPr/>
            </a:pPr>
            <a:endParaRPr lang="sl-SI" sz="20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defRPr/>
            </a:pPr>
            <a:endParaRPr lang="sl-SI" sz="20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742950" lvl="1" indent="-285750">
              <a:defRPr/>
            </a:pPr>
            <a:endParaRPr lang="sl-SI" sz="18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defRPr/>
            </a:pPr>
            <a:endParaRPr lang="sl-SI" sz="20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buSzPct val="80000"/>
              <a:buFontTx/>
              <a:buChar char="•"/>
              <a:defRPr/>
            </a:pPr>
            <a:endParaRPr lang="sl-SI" sz="2000" smtClean="0"/>
          </a:p>
          <a:p>
            <a:pPr>
              <a:buSzPct val="80000"/>
              <a:buFontTx/>
              <a:buChar char="•"/>
              <a:defRPr/>
            </a:pPr>
            <a:endParaRPr lang="sl-SI" sz="2000" smtClean="0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179388" y="333375"/>
            <a:ext cx="4679950" cy="863600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marL="514350" indent="-514350">
              <a:defRPr/>
            </a:pPr>
            <a:r>
              <a:rPr lang="sl-SI" sz="2800">
                <a:solidFill>
                  <a:schemeClr val="tx2"/>
                </a:solidFill>
              </a:rPr>
              <a:t>        Ureditve na HE Krško</a:t>
            </a:r>
            <a:endParaRPr lang="sl-SI" sz="28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4044950"/>
            <a:ext cx="385127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Slika 11" descr="potencial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66742" y="1503062"/>
            <a:ext cx="4151371" cy="22073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>
              <a:rot lat="0" lon="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jersics\AppData\Local\Microsoft\Windows\Temporary Internet Files\Content.Outlook\NIX3KWD0\hebr_spletna_predstavitev_04.jpg"/>
          <p:cNvPicPr>
            <a:picLocks noChangeAspect="1" noChangeArrowheads="1"/>
          </p:cNvPicPr>
          <p:nvPr/>
        </p:nvPicPr>
        <p:blipFill>
          <a:blip r:embed="rId2"/>
          <a:srcRect l="9816" t="16400" r="3789" b="16402"/>
          <a:stretch>
            <a:fillRect/>
          </a:stretch>
        </p:blipFill>
        <p:spPr bwMode="auto">
          <a:xfrm>
            <a:off x="5148263" y="1196975"/>
            <a:ext cx="399573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4581525"/>
            <a:ext cx="3995737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slov 1"/>
          <p:cNvSpPr txBox="1">
            <a:spLocks/>
          </p:cNvSpPr>
          <p:nvPr/>
        </p:nvSpPr>
        <p:spPr>
          <a:xfrm>
            <a:off x="900113" y="333375"/>
            <a:ext cx="3959225" cy="863600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marL="514350" indent="-514350">
              <a:defRPr/>
            </a:pPr>
            <a:r>
              <a:rPr lang="sl-SI" sz="2800">
                <a:solidFill>
                  <a:schemeClr val="tx2"/>
                </a:solidFill>
              </a:rPr>
              <a:t>Ureditve na HE Brežice</a:t>
            </a:r>
            <a:endParaRPr lang="sl-SI" sz="28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488" name="Ograda vsebine 2"/>
          <p:cNvSpPr>
            <a:spLocks/>
          </p:cNvSpPr>
          <p:nvPr/>
        </p:nvSpPr>
        <p:spPr bwMode="auto">
          <a:xfrm>
            <a:off x="0" y="1487488"/>
            <a:ext cx="507682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Izgradnja poplavno varovalnih ureditev  mesta Krško, zaledja mesta Brežice, Krška vas, Krško polje, Velike Malence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Izvedba kontrole visokih voda z prelivnim objektom in ureditev razlivnih območju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Ureditev pritokov na območju DPN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Ureditve kontrole in bogatenja podtalnice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Ureditev prehodov za vodne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None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	  organizme in habitatov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Izboljšanje kmetijskih površin in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None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	  izgradnja črpališč za namakanje 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Ureditev športnih in urbanih površin z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None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	  izgradnjo večnamenskih poti 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endParaRPr lang="sl-SI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endParaRPr lang="sl-SI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endParaRPr lang="sl-SI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endParaRPr lang="sl-SI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endParaRPr lang="sl-SI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80000"/>
              <a:buFontTx/>
              <a:buChar char="•"/>
              <a:defRPr/>
            </a:pPr>
            <a:endParaRPr lang="sl-SI" sz="2000">
              <a:latin typeface="Corbe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80000"/>
              <a:buFontTx/>
              <a:buChar char="•"/>
              <a:defRPr/>
            </a:pPr>
            <a:endParaRPr lang="sl-SI" sz="200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://www.he-ss.si/images/he-mokrice/he-mokrice-naslovna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1204913"/>
            <a:ext cx="3995737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6" descr="C:\Users\jersics\AppData\Local\Microsoft\Windows\Temporary Internet Files\Content.Outlook\NIX3KWD0\vzhodna_obvoznica_0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148263" y="3860800"/>
            <a:ext cx="3995737" cy="2997200"/>
          </a:xfrm>
        </p:spPr>
      </p:pic>
      <p:sp>
        <p:nvSpPr>
          <p:cNvPr id="4" name="Naslov 1"/>
          <p:cNvSpPr txBox="1">
            <a:spLocks/>
          </p:cNvSpPr>
          <p:nvPr/>
        </p:nvSpPr>
        <p:spPr>
          <a:xfrm>
            <a:off x="900113" y="333375"/>
            <a:ext cx="3959225" cy="863600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marL="514350" indent="-514350">
              <a:defRPr/>
            </a:pPr>
            <a:r>
              <a:rPr lang="sl-SI" sz="2800">
                <a:solidFill>
                  <a:schemeClr val="tx2"/>
                </a:solidFill>
              </a:rPr>
              <a:t>Ureditve na HE Mokrice</a:t>
            </a:r>
            <a:endParaRPr lang="sl-SI" sz="28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11" name="Ograda vsebine 2"/>
          <p:cNvSpPr>
            <a:spLocks/>
          </p:cNvSpPr>
          <p:nvPr/>
        </p:nvSpPr>
        <p:spPr bwMode="auto">
          <a:xfrm>
            <a:off x="0" y="1341438"/>
            <a:ext cx="507682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endParaRPr lang="sl-SI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Izgradnja poplavno varovalnih ureditev  Rigonce, Mihalovec, Loče, …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Izvedba kontrole visokih voda z prelivnim objektom in ureditev razlivnih območju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Ureditev pritokov na območju DPN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Ureditve kontrole in bogatenja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None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	  podtalnice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Ureditev prehodov za vodne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None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	  organizme in habitatov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Izboljšanje kmetijskih površin in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None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	  izgradnja črpališč za namakanje 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Ureditev športnih in urbanih površin z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None/>
              <a:defRPr/>
            </a:pPr>
            <a:r>
              <a:rPr lang="sl-SI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	  izgradnjo večnamenskih poti 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endParaRPr lang="sl-SI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endParaRPr lang="sl-SI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endParaRPr lang="sl-SI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endParaRPr lang="sl-SI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95000"/>
              <a:buFont typeface="Wingdings 2" pitchFamily="18" charset="2"/>
              <a:buChar char=""/>
              <a:defRPr/>
            </a:pPr>
            <a:endParaRPr lang="sl-SI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80000"/>
              <a:buFontTx/>
              <a:buChar char="•"/>
              <a:defRPr/>
            </a:pPr>
            <a:endParaRPr lang="sl-SI" sz="2000">
              <a:latin typeface="Corbe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A8CDD7"/>
              </a:buClr>
              <a:buSzPct val="80000"/>
              <a:buFontTx/>
              <a:buChar char="•"/>
              <a:defRPr/>
            </a:pPr>
            <a:endParaRPr lang="sl-SI" sz="200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288" y="1628775"/>
            <a:ext cx="8229600" cy="1655763"/>
          </a:xfrm>
        </p:spPr>
        <p:txBody>
          <a:bodyPr>
            <a:normAutofit/>
          </a:bodyPr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Citat iz poročila Ministrstva za obrambo RS za poplave v septembru 2010 ko je Sava dosegla pretok okoli 3500 m</a:t>
            </a:r>
            <a:r>
              <a:rPr lang="sl-SI" sz="2000" baseline="30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</a:t>
            </a:r>
            <a:r>
              <a:rPr lang="sl-SI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/s:   </a:t>
            </a:r>
            <a:r>
              <a:rPr lang="sl-SI" sz="2000" smtClean="0">
                <a:latin typeface="Arial" charset="0"/>
              </a:rPr>
              <a:t>‘‘V občini Sevnica reka Sava v poplavi praktično ni povzročala večjih nevšečnosti, čeprav je bila bolj vodnata kot v poplavah 1990. leta.  Takrat je bila Sevnica močno poplavljena. Za tokratno stanje gre zasluga tudi protipoplavnim nasipom na območju HE Blance in Boštanja.’’</a:t>
            </a:r>
          </a:p>
          <a:p>
            <a:pPr eaLnBrk="1" hangingPunct="1">
              <a:defRPr/>
            </a:pPr>
            <a:endParaRPr lang="sl-SI" sz="2000" smtClean="0">
              <a:latin typeface="Arial" charset="0"/>
            </a:endParaRPr>
          </a:p>
        </p:txBody>
      </p:sp>
      <p:sp>
        <p:nvSpPr>
          <p:cNvPr id="23554" name="PoljeZBesedilom 6"/>
          <p:cNvSpPr txBox="1">
            <a:spLocks noChangeArrowheads="1"/>
          </p:cNvSpPr>
          <p:nvPr/>
        </p:nvSpPr>
        <p:spPr bwMode="auto">
          <a:xfrm>
            <a:off x="395288" y="3644900"/>
            <a:ext cx="3889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>
                <a:latin typeface="Corbel" pitchFamily="34" charset="0"/>
              </a:rPr>
              <a:t>Savska cesta v Sevnici pred 2009</a:t>
            </a:r>
          </a:p>
        </p:txBody>
      </p:sp>
      <p:sp>
        <p:nvSpPr>
          <p:cNvPr id="23555" name="PoljeZBesedilom 8"/>
          <p:cNvSpPr txBox="1">
            <a:spLocks noChangeArrowheads="1"/>
          </p:cNvSpPr>
          <p:nvPr/>
        </p:nvSpPr>
        <p:spPr bwMode="auto">
          <a:xfrm>
            <a:off x="4572000" y="3638550"/>
            <a:ext cx="4752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>
                <a:latin typeface="Corbel" pitchFamily="34" charset="0"/>
              </a:rPr>
              <a:t>Visoka voda septembra 2010, HE Arto - Blanca</a:t>
            </a:r>
          </a:p>
        </p:txBody>
      </p:sp>
      <p:sp>
        <p:nvSpPr>
          <p:cNvPr id="2" name="Naslov 1"/>
          <p:cNvSpPr>
            <a:spLocks/>
          </p:cNvSpPr>
          <p:nvPr/>
        </p:nvSpPr>
        <p:spPr bwMode="auto">
          <a:xfrm>
            <a:off x="457200" y="704850"/>
            <a:ext cx="8229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defRPr/>
            </a:pPr>
            <a:r>
              <a:rPr lang="sl-SI"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GRAJENA POPLAVNA VARNOST NA HE NA SPODNJI SAVI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3994150"/>
            <a:ext cx="4643437" cy="286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10025"/>
            <a:ext cx="4356100" cy="284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tek">
  <a:themeElements>
    <a:clrScheme name="Livarn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960</TotalTime>
  <Words>688</Words>
  <Application>Microsoft Office PowerPoint</Application>
  <PresentationFormat>On-screen Show (4:3)</PresentationFormat>
  <Paragraphs>151</Paragraphs>
  <Slides>14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Predloga načrta</vt:lpstr>
      </vt:variant>
      <vt:variant>
        <vt:i4>2</vt:i4>
      </vt:variant>
      <vt:variant>
        <vt:lpstr>Naslovi diapozitivov</vt:lpstr>
      </vt:variant>
      <vt:variant>
        <vt:i4>14</vt:i4>
      </vt:variant>
    </vt:vector>
  </HeadingPairs>
  <TitlesOfParts>
    <vt:vector size="20" baseType="lpstr">
      <vt:lpstr>Arial</vt:lpstr>
      <vt:lpstr>Corbel</vt:lpstr>
      <vt:lpstr>Wingdings 2</vt:lpstr>
      <vt:lpstr>Calibri</vt:lpstr>
      <vt:lpstr>Potek</vt:lpstr>
      <vt:lpstr>Potek</vt:lpstr>
      <vt:lpstr>Diapozitiv 1</vt:lpstr>
      <vt:lpstr>DOBRE PRAKSE VEČNAMENSKIH PROJEKTOV HE NA SPODNJI SAVI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 </vt:lpstr>
      <vt:lpstr> </vt:lpstr>
      <vt:lpstr>Diapozitiv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PREDSTAVITEV JAVNEGA PODJETJA INFRA D.O.O.</dc:title>
  <dc:creator>Matjaž Šauta</dc:creator>
  <cp:lastModifiedBy>Dvorane</cp:lastModifiedBy>
  <cp:revision>193</cp:revision>
  <dcterms:created xsi:type="dcterms:W3CDTF">2013-05-20T07:40:45Z</dcterms:created>
  <dcterms:modified xsi:type="dcterms:W3CDTF">2015-01-27T12:42:23Z</dcterms:modified>
</cp:coreProperties>
</file>